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6F230-D8A4-4BA7-B89F-D8EF7792B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7B3C21-5BF9-4993-8533-21E496F13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CDE681-EF28-4D1E-8EF5-2F2EEF35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FEFDD1-DC03-478A-8922-FE7EE00F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D2883-D939-4605-839B-4F59DE64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1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BB4C0-7924-4A93-B3E3-4E8F0CDD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98A48A-1506-4E28-A585-79A742F73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B9D424-CD4F-4F56-BD53-15538F575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88EA22-E350-431E-8B75-00F8BECE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9E700D-CAAF-4562-914B-14A300AFE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01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59822-9C78-4983-AA64-0B98F6AB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5CE1C3-873B-4600-BFC6-62CE1D2A7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3562DD-381E-42BD-9598-9215C4FB0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D80CD1-DFEE-4696-B1B1-29D00D73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7E4EB-8A61-410F-A0D5-AF89B47AB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73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86930-E184-45D1-A17C-D1A9C4AE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DE8EBB-CDDF-4355-8E1D-50D2A91C3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09ABE7-1EB9-4956-BDD2-905F1C184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4D12C4-A7A3-4067-8215-B8C4EF90B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F3F8B8-4044-42E5-9C4F-49403CA84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882FFB-4115-4DF8-926E-08E5D130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26A56A-CCDE-4280-97DE-70D3BA41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C8AD89-67C4-444A-A762-B28CEDB08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FF1E2E-6CFB-47AB-95FE-653B68087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3B5ABD1-6FBB-4B47-A163-448134846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EF2BD9-694E-49B0-A7BD-EF1DDE00B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435FD0-EE66-4F56-A830-8CB0214D3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05AF07C-8F78-4B6B-B921-DCD318C64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6D3B157-3C7A-4CE9-84B6-2F76F4AC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0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EC5E4-954F-440F-B9DC-9C7EA5F6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C660B5-2FD5-4A4C-9CA4-48C70937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E70B50-6EF3-429A-9D21-CD15BF030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F641EC-5AE0-4FAD-A2BF-5EBC0DBA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434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A1A52F-2991-4EAF-BDB1-8D05E1C1C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3F8F82-E720-43D2-8969-18A43881D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5153877-72E3-4ECE-9EC4-5873EE82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6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CB59D-9188-449C-A0EC-B3F23251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729795-9028-4282-9CA5-F085B341F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6BD0E6-3917-471E-97E9-244EDF49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4D7C85-7A91-4B90-9DAF-EA22F713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302C7C-06EA-4A15-A207-136824235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C2142B-FFC9-409A-A02C-D5F50939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25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4489F-317D-4969-A454-140029AF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2FFCA9E-6F37-4887-B13B-4656F90BB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71B240-682C-44C8-A66A-0EBAAC856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723C3F-48B5-4D02-90C4-8F7BA94E0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5/25/2021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670D37-316B-4398-B797-D6974351F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3F039D-9343-4F1F-BAB3-06F6E590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93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1AEF3-C67D-4013-90B3-C56D153F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A9DC821-84E1-447F-8182-41B882691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1B461-D1E8-4D68-8C26-0A8F28FA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A71BC9-B64F-4683-B113-090BE0407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967935-BB65-46BD-BD58-A5089E41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05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2C1C0-91F5-4041-8DEF-6F3767CFE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012E06-6692-43B8-A63C-1833F59C3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7EA45F-96A3-416D-AE21-2F334FC5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1A4BE3-3F19-414E-A3AF-B4688156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D8B59F-D6B1-4BC4-8AD6-FD23B8F6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69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A70E1B5-EDDF-4B56-A4AC-F1A8365A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F07FD2-360A-454A-87C4-3FE50311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FB4BB6-3945-4C9B-B1E9-4BE5883CE2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5/25/2021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44EF0A-4752-4B99-AF3F-EA5760FD2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690DF-00E1-4D0A-B202-CD5CA6FCD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1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gov.br/previdencia/pt-br/assuntos/previdencia-no-servico-publico/legislacao-dos-rpps/portarias/arquivos/2020/portaria-seprt-no-19-451-de-18ago2020.pdf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rgbClr val="00B050"/>
            </a:gs>
            <a:gs pos="81000">
              <a:schemeClr val="bg1"/>
            </a:gs>
            <a:gs pos="2000">
              <a:schemeClr val="bg1"/>
            </a:gs>
            <a:gs pos="40692">
              <a:srgbClr val="FFFFFF"/>
            </a:gs>
            <a:gs pos="94000">
              <a:srgbClr val="FF0000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Resultado de imagem para não">
            <a:extLst>
              <a:ext uri="{FF2B5EF4-FFF2-40B4-BE49-F238E27FC236}">
                <a16:creationId xmlns:a16="http://schemas.microsoft.com/office/drawing/2014/main" id="{BC490A5E-F9AF-4D91-8775-2DE84A7E3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219" y="2734309"/>
            <a:ext cx="737203" cy="42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9ED55A6-287D-491A-AD31-491D274DF650}"/>
              </a:ext>
            </a:extLst>
          </p:cNvPr>
          <p:cNvSpPr/>
          <p:nvPr/>
        </p:nvSpPr>
        <p:spPr>
          <a:xfrm>
            <a:off x="2507934" y="195350"/>
            <a:ext cx="70991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</a:rPr>
              <a:t>COMO É O CÁLCULO DA TAXA ADMINISTRATIVA </a:t>
            </a:r>
            <a:r>
              <a:rPr lang="pt-BR" sz="1200" b="1">
                <a:solidFill>
                  <a:srgbClr val="FF0000"/>
                </a:solidFill>
              </a:rPr>
              <a:t>E O QUÊ </a:t>
            </a:r>
            <a:r>
              <a:rPr lang="pt-BR" sz="1200" b="1" dirty="0">
                <a:solidFill>
                  <a:srgbClr val="FF0000"/>
                </a:solidFill>
              </a:rPr>
              <a:t>PREVÊ A NOVA LEGISLAÇÃO</a:t>
            </a:r>
          </a:p>
        </p:txBody>
      </p:sp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2625B007-8041-434F-885F-5F60AB45C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71732"/>
              </p:ext>
            </p:extLst>
          </p:nvPr>
        </p:nvGraphicFramePr>
        <p:xfrm>
          <a:off x="222191" y="652324"/>
          <a:ext cx="11656463" cy="1941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7439">
                  <a:extLst>
                    <a:ext uri="{9D8B030D-6E8A-4147-A177-3AD203B41FA5}">
                      <a16:colId xmlns:a16="http://schemas.microsoft.com/office/drawing/2014/main" val="791819974"/>
                    </a:ext>
                  </a:extLst>
                </a:gridCol>
                <a:gridCol w="6859024">
                  <a:extLst>
                    <a:ext uri="{9D8B030D-6E8A-4147-A177-3AD203B41FA5}">
                      <a16:colId xmlns:a16="http://schemas.microsoft.com/office/drawing/2014/main" val="6223059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COMO É O CÁLCULO DA TAXA ADMINSITRATIVA – ATÉ 31/12/2021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COMO ESTÁ PREVISTO – A PARTIR DE 01/01/2022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035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(art. 15 da Portaria MPS nº 402, de 2008)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(Portaria MF nº 464, de 2018)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100" u="none" strike="noStrike" dirty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Portaria 19.451, de 18 de agosto de 2020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7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Até 2% para todos RPPS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Até 3,0% para os RPPS de Médio Porte.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</a:rPr>
                        <a:t> Autoriza ainda, que a da taxa seja acrescida em 20% para as despesas com a certificação institucional do RPPS no Pró-Gestão e para certificação profissional de seus dirigentes e conselheiros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Portanto poderá chegar a 3,6%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641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COMO É O CÁLCULO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Até dois pontos percentuais do </a:t>
                      </a:r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valor total das remunerações, proventos e pensões dos segurados </a:t>
                      </a: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vinculados ao RPPS, relativo ao exercício financeiro anterior,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</a:rPr>
                        <a:t>COMO SERÁ O CÁLCULO</a:t>
                      </a:r>
                      <a:endParaRPr lang="pt-BR" sz="11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/>
                        <a:t>Até 3,6% aplicados sobre o </a:t>
                      </a:r>
                      <a:r>
                        <a:rPr lang="pt-BR" sz="1100" b="1" dirty="0">
                          <a:solidFill>
                            <a:srgbClr val="FF0000"/>
                          </a:solidFill>
                        </a:rPr>
                        <a:t>somatório da remuneração de contribuição de todos os servidores ativos</a:t>
                      </a:r>
                      <a:r>
                        <a:rPr lang="pt-BR" sz="1100" dirty="0"/>
                        <a:t> vinculados ao RPPS, apurado no exercício financeiro anterior</a:t>
                      </a: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891151"/>
                  </a:ext>
                </a:extLst>
              </a:tr>
            </a:tbl>
          </a:graphicData>
        </a:graphic>
      </p:graphicFrame>
      <p:sp>
        <p:nvSpPr>
          <p:cNvPr id="24" name="CaixaDeTexto 23">
            <a:extLst>
              <a:ext uri="{FF2B5EF4-FFF2-40B4-BE49-F238E27FC236}">
                <a16:creationId xmlns:a16="http://schemas.microsoft.com/office/drawing/2014/main" id="{730D2A4C-C60B-479A-954D-E0E431E4004E}"/>
              </a:ext>
            </a:extLst>
          </p:cNvPr>
          <p:cNvSpPr txBox="1"/>
          <p:nvPr/>
        </p:nvSpPr>
        <p:spPr>
          <a:xfrm>
            <a:off x="176615" y="2783759"/>
            <a:ext cx="516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Está aumentando o valor $$$ da taxa administrativa?</a:t>
            </a:r>
          </a:p>
        </p:txBody>
      </p:sp>
      <p:pic>
        <p:nvPicPr>
          <p:cNvPr id="1038" name="Picture 14" descr="Resultado de imagem para interrogação">
            <a:extLst>
              <a:ext uri="{FF2B5EF4-FFF2-40B4-BE49-F238E27FC236}">
                <a16:creationId xmlns:a16="http://schemas.microsoft.com/office/drawing/2014/main" id="{10092427-37EC-4FC4-872F-96DDA16D3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895" y="0"/>
            <a:ext cx="546187" cy="54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sultado de imagem para porque">
            <a:extLst>
              <a:ext uri="{FF2B5EF4-FFF2-40B4-BE49-F238E27FC236}">
                <a16:creationId xmlns:a16="http://schemas.microsoft.com/office/drawing/2014/main" id="{E70AEC86-8B0B-4393-8B45-2C7C65D82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15" y="3489826"/>
            <a:ext cx="1053980" cy="92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A83A0ED-E86A-4DEA-85F1-8C52777F9C38}"/>
              </a:ext>
            </a:extLst>
          </p:cNvPr>
          <p:cNvSpPr txBox="1"/>
          <p:nvPr/>
        </p:nvSpPr>
        <p:spPr>
          <a:xfrm>
            <a:off x="1375873" y="3153608"/>
            <a:ext cx="105027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/>
              <a:t>Para melhor entendimento vamos exemplificar: a taxa administrativa é calculada hoje sobre o </a:t>
            </a:r>
            <a:r>
              <a:rPr lang="pt-BR" sz="1400" dirty="0">
                <a:solidFill>
                  <a:srgbClr val="FF0000"/>
                </a:solidFill>
              </a:rPr>
              <a:t>valor </a:t>
            </a:r>
            <a:r>
              <a:rPr lang="pt-BR" sz="1400" b="1" dirty="0">
                <a:solidFill>
                  <a:srgbClr val="FF0000"/>
                </a:solidFill>
              </a:rPr>
              <a:t>total das remunerações tanto de ativos e inativos (</a:t>
            </a:r>
            <a:r>
              <a:rPr lang="pt-BR" sz="1400" dirty="0">
                <a:solidFill>
                  <a:srgbClr val="FF0000"/>
                </a:solidFill>
              </a:rPr>
              <a:t>proventos e pensões dos segurados). </a:t>
            </a:r>
          </a:p>
          <a:p>
            <a:pPr algn="just"/>
            <a:r>
              <a:rPr lang="pt-BR" sz="1400" dirty="0"/>
              <a:t>Com a nova legislação,  será utilizada como base somente o </a:t>
            </a:r>
            <a:r>
              <a:rPr lang="pt-BR" sz="1400" b="1" dirty="0">
                <a:solidFill>
                  <a:srgbClr val="FF0000"/>
                </a:solidFill>
              </a:rPr>
              <a:t>somatório da remuneração de contribuição de todos os servidores </a:t>
            </a:r>
            <a:r>
              <a:rPr lang="pt-BR" sz="1400" b="1" dirty="0"/>
              <a:t>ativos.</a:t>
            </a:r>
          </a:p>
          <a:p>
            <a:pPr algn="just"/>
            <a:r>
              <a:rPr lang="pt-BR" sz="1400" dirty="0"/>
              <a:t>Podemos observar que o valor da base de cálculo será menor, pois incidirá apenas sobre a remuneração de contribuição dos ativos ( não terá como base a folha de </a:t>
            </a:r>
            <a:r>
              <a:rPr lang="pt-BR" sz="1400" dirty="0" err="1"/>
              <a:t>pagto</a:t>
            </a:r>
            <a:r>
              <a:rPr lang="pt-BR" sz="1400" dirty="0"/>
              <a:t> de aposentados pensionistas, e mesmo a base dos ativos será reduzida, pois será sobre a remuneração  de contribuição) Assim, mesmo com a taxa ter sofrido um aumento  de 2% para 3,6%, o valor a ser destinado para o gasto com administração será menor.  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078CE21F-6E67-489E-BFEC-9E902D1FD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681" y="4931586"/>
            <a:ext cx="2283106" cy="841144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D15D462D-53D2-4761-999C-F5B83289579D}"/>
              </a:ext>
            </a:extLst>
          </p:cNvPr>
          <p:cNvSpPr txBox="1"/>
          <p:nvPr/>
        </p:nvSpPr>
        <p:spPr>
          <a:xfrm>
            <a:off x="2444787" y="4894057"/>
            <a:ext cx="9306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 base atual seria 2% sobre 6.213.682,84, ou seja um valor mensal de R$124.273,66</a:t>
            </a:r>
          </a:p>
          <a:p>
            <a:r>
              <a:rPr lang="pt-BR" sz="1400" dirty="0"/>
              <a:t>Na nova legislação a base seria 3,6% sobre.......... Com a obrigatoriedade de 0,60% ser destinada à capacitação e manutenção do Pró-Gestão.  Não aprovando esse percentual, estará retirando a possibilidade e obrigação da capacitação dos servidores e manutenção do Pró-Gestão. Desse 3,60%, 0,60% terá que ser comprovado com </a:t>
            </a:r>
            <a:r>
              <a:rPr lang="pt-BR" sz="1400"/>
              <a:t>o Pró-Gestão.</a:t>
            </a:r>
            <a:endParaRPr lang="pt-BR" sz="14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BFF7D6D-F03E-4053-B785-B98649272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486" y="6021534"/>
            <a:ext cx="1205390" cy="68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EBA1BAB-D786-42EE-AFCE-8A62B3BE6A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5262" y="6021534"/>
            <a:ext cx="1203392" cy="684889"/>
          </a:xfrm>
          <a:prstGeom prst="rect">
            <a:avLst/>
          </a:prstGeom>
        </p:spPr>
      </p:pic>
      <p:pic>
        <p:nvPicPr>
          <p:cNvPr id="11" name="Picture 2" descr="Resultado de imagem para Todas as flores do futuro estão contidas nas sementes de hoje.">
            <a:extLst>
              <a:ext uri="{FF2B5EF4-FFF2-40B4-BE49-F238E27FC236}">
                <a16:creationId xmlns:a16="http://schemas.microsoft.com/office/drawing/2014/main" id="{F498FEF2-FE39-4291-9718-DDE12915B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824" y="15419"/>
            <a:ext cx="1017662" cy="58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118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395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Helton José Tavares da Cunha</dc:creator>
  <cp:lastModifiedBy>Helton José Tavares da Cunha</cp:lastModifiedBy>
  <cp:revision>20</cp:revision>
  <dcterms:created xsi:type="dcterms:W3CDTF">2021-05-21T19:56:33Z</dcterms:created>
  <dcterms:modified xsi:type="dcterms:W3CDTF">2021-05-25T19:29:04Z</dcterms:modified>
</cp:coreProperties>
</file>